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0"/>
  </p:notesMasterIdLst>
  <p:sldIdLst>
    <p:sldId id="302" r:id="rId6"/>
    <p:sldId id="298" r:id="rId7"/>
    <p:sldId id="299" r:id="rId8"/>
    <p:sldId id="300" r:id="rId9"/>
    <p:sldId id="301" r:id="rId10"/>
    <p:sldId id="289" r:id="rId11"/>
    <p:sldId id="287" r:id="rId12"/>
    <p:sldId id="261" r:id="rId13"/>
    <p:sldId id="262" r:id="rId14"/>
    <p:sldId id="296" r:id="rId15"/>
    <p:sldId id="284" r:id="rId16"/>
    <p:sldId id="285" r:id="rId17"/>
    <p:sldId id="281" r:id="rId18"/>
    <p:sldId id="282" r:id="rId19"/>
  </p:sldIdLst>
  <p:sldSz cx="9906000" cy="6858000" type="A4"/>
  <p:notesSz cx="6858000" cy="9144000"/>
  <p:defaultTextStyle>
    <a:defPPr>
      <a:defRPr lang="nl-NL"/>
    </a:defPPr>
    <a:lvl1pPr marL="0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9162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8324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7487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6649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5811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4973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14135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73296" algn="l" defTabSz="7183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1416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3E550-8F94-4C5D-B20B-400130515448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4FC54-C344-4274-912C-3E702CC1D4A3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2494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5ED9C1-C18D-4A8B-8F81-94645721B73D}" type="slidenum">
              <a:rPr lang="nl-NL" altLang="nl-NL">
                <a:solidFill>
                  <a:prstClr val="black"/>
                </a:solidFill>
              </a:rPr>
              <a:pPr/>
              <a:t>2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58850" y="685800"/>
            <a:ext cx="491648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5478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3582CB-826E-4E3E-AAEC-A62AB86C0190}" type="slidenum">
              <a:rPr lang="nl-NL" altLang="nl-NL">
                <a:solidFill>
                  <a:prstClr val="black"/>
                </a:solidFill>
              </a:rPr>
              <a:pPr/>
              <a:t>3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58850" y="685800"/>
            <a:ext cx="491648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407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75D5E3-8990-4F4C-9B7A-6D47CB799B98}" type="slidenum">
              <a:rPr lang="nl-NL" altLang="nl-NL">
                <a:solidFill>
                  <a:prstClr val="black"/>
                </a:solidFill>
              </a:rPr>
              <a:pPr/>
              <a:t>4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58850" y="685800"/>
            <a:ext cx="491648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392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66ACAA-7E46-4B39-9454-B746A8D2E28C}" type="slidenum">
              <a:rPr lang="nl-NL" altLang="nl-NL">
                <a:solidFill>
                  <a:prstClr val="black"/>
                </a:solidFill>
              </a:rPr>
              <a:pPr/>
              <a:t>5</a:t>
            </a:fld>
            <a:endParaRPr lang="nl-NL" altLang="nl-NL">
              <a:solidFill>
                <a:prstClr val="black"/>
              </a:solidFill>
            </a:endParaRPr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58850" y="685800"/>
            <a:ext cx="4916488" cy="34051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62588" cy="40909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9751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032674-8CB9-4B49-BA48-B9D8B9E71823}" type="slidenum">
              <a:rPr lang="nl-NL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nl-NL" dirty="0" smtClean="0">
              <a:solidFill>
                <a:prstClr val="black"/>
              </a:solidFill>
            </a:endParaRPr>
          </a:p>
        </p:txBody>
      </p:sp>
      <p:sp>
        <p:nvSpPr>
          <p:cNvPr id="3789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PREVENTIEFASE 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Preventie &amp; Vroegsignalering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Hulp op financiële kruispunten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Mentale steun,geestelijke   </a:t>
            </a:r>
          </a:p>
          <a:p>
            <a:r>
              <a:rPr lang="nl-NL" i="1" dirty="0" smtClean="0">
                <a:latin typeface="Calibri" pitchFamily="34" charset="0"/>
              </a:rPr>
              <a:t>  verzorging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Spiegel bij Verandering van   </a:t>
            </a:r>
          </a:p>
          <a:p>
            <a:r>
              <a:rPr lang="nl-NL" i="1" dirty="0" smtClean="0">
                <a:latin typeface="Calibri" pitchFamily="34" charset="0"/>
              </a:rPr>
              <a:t>  denken: bv stimuleren maken </a:t>
            </a:r>
          </a:p>
          <a:p>
            <a:r>
              <a:rPr lang="nl-NL" i="1" dirty="0" smtClean="0">
                <a:latin typeface="Calibri" pitchFamily="34" charset="0"/>
              </a:rPr>
              <a:t>  crisisbudget 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Analyse &amp; voorsorteren op  </a:t>
            </a:r>
          </a:p>
          <a:p>
            <a:r>
              <a:rPr lang="nl-NL" i="1" dirty="0" smtClean="0">
                <a:latin typeface="Calibri" pitchFamily="34" charset="0"/>
              </a:rPr>
              <a:t>  professionele hulpverlening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Doorverwijsfunctie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Voorkomen valkuilen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Onderwijs en toepassing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Administratie op orde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Advies van mens tot mens</a:t>
            </a:r>
          </a:p>
          <a:p>
            <a:pPr>
              <a:buFont typeface="Arial" charset="0"/>
              <a:buChar char="•"/>
            </a:pPr>
            <a:endParaRPr lang="nl-NL" i="1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TIJDENS SchuldHulpfase 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Geestelijke verzorging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Stimuleren volhouden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Tijd  om Er te zijn …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Praktische hulp</a:t>
            </a:r>
          </a:p>
          <a:p>
            <a:pPr>
              <a:buFont typeface="Arial" charset="0"/>
              <a:buChar char="•"/>
            </a:pPr>
            <a:endParaRPr lang="nl-NL" i="1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TIJDENS NAZORGFASE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Mentale steun en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Geestelijke verzorging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Onderwijs en </a:t>
            </a:r>
          </a:p>
          <a:p>
            <a:r>
              <a:rPr lang="nl-NL" i="1" dirty="0" smtClean="0">
                <a:latin typeface="Calibri" pitchFamily="34" charset="0"/>
              </a:rPr>
              <a:t>  toepassing van het   </a:t>
            </a:r>
          </a:p>
          <a:p>
            <a:r>
              <a:rPr lang="nl-NL" i="1" dirty="0" smtClean="0">
                <a:latin typeface="Calibri" pitchFamily="34" charset="0"/>
              </a:rPr>
              <a:t>  geleerde 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Nazorg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Coaching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 Verandering van </a:t>
            </a:r>
          </a:p>
          <a:p>
            <a:r>
              <a:rPr lang="nl-NL" i="1" dirty="0" smtClean="0">
                <a:latin typeface="Calibri" pitchFamily="34" charset="0"/>
              </a:rPr>
              <a:t>   denken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Terugblik en</a:t>
            </a:r>
          </a:p>
          <a:p>
            <a:pPr>
              <a:buFont typeface="Arial" charset="0"/>
              <a:buChar char="•"/>
            </a:pPr>
            <a:r>
              <a:rPr lang="nl-NL" i="1" dirty="0" smtClean="0">
                <a:latin typeface="Calibri" pitchFamily="34" charset="0"/>
              </a:rPr>
              <a:t>Voorkomen herhaling</a:t>
            </a:r>
          </a:p>
          <a:p>
            <a:pPr>
              <a:buFont typeface="Arial" charset="0"/>
              <a:buChar char="•"/>
            </a:pPr>
            <a:endParaRPr lang="nl-NL" i="1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nl-NL" i="1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nl-NL" dirty="0" smtClean="0"/>
          </a:p>
        </p:txBody>
      </p:sp>
      <p:sp>
        <p:nvSpPr>
          <p:cNvPr id="37893" name="Tijdelijke aanduiding voor dianummer 3"/>
          <p:cNvSpPr txBox="1">
            <a:spLocks noGrp="1"/>
          </p:cNvSpPr>
          <p:nvPr/>
        </p:nvSpPr>
        <p:spPr bwMode="auto">
          <a:xfrm>
            <a:off x="3895404" y="9500960"/>
            <a:ext cx="2980055" cy="50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32" tIns="48215" rIns="96432" bIns="48215" anchor="b"/>
          <a:lstStyle/>
          <a:p>
            <a:pPr algn="r" defTabSz="964509"/>
            <a:fld id="{77A5ADDB-49A7-46C0-B410-14E1CD0500AC}" type="slidenum">
              <a:rPr lang="nl-NL" sz="1300">
                <a:solidFill>
                  <a:prstClr val="black"/>
                </a:solidFill>
              </a:rPr>
              <a:pPr algn="r" defTabSz="964509"/>
              <a:t>11</a:t>
            </a:fld>
            <a:endParaRPr lang="nl-NL" sz="1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1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38250" y="1122364"/>
            <a:ext cx="7429500" cy="2387603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38250" y="3602040"/>
            <a:ext cx="7429500" cy="1655760"/>
          </a:xfrm>
        </p:spPr>
        <p:txBody>
          <a:bodyPr/>
          <a:lstStyle>
            <a:lvl1pPr marL="0" indent="0" algn="ctr">
              <a:buNone/>
              <a:defRPr sz="1800"/>
            </a:lvl1pPr>
            <a:lvl2pPr marL="359162" indent="0" algn="ctr">
              <a:buNone/>
              <a:defRPr sz="1600"/>
            </a:lvl2pPr>
            <a:lvl3pPr marL="718324" indent="0" algn="ctr">
              <a:buNone/>
              <a:defRPr sz="1400"/>
            </a:lvl3pPr>
            <a:lvl4pPr marL="1077487" indent="0" algn="ctr">
              <a:buNone/>
              <a:defRPr sz="1200"/>
            </a:lvl4pPr>
            <a:lvl5pPr marL="1436649" indent="0" algn="ctr">
              <a:buNone/>
              <a:defRPr sz="1200"/>
            </a:lvl5pPr>
            <a:lvl6pPr marL="1795811" indent="0" algn="ctr">
              <a:buNone/>
              <a:defRPr sz="1200"/>
            </a:lvl6pPr>
            <a:lvl7pPr marL="2154973" indent="0" algn="ctr">
              <a:buNone/>
              <a:defRPr sz="1200"/>
            </a:lvl7pPr>
            <a:lvl8pPr marL="2514135" indent="0" algn="ctr">
              <a:buNone/>
              <a:defRPr sz="1200"/>
            </a:lvl8pPr>
            <a:lvl9pPr marL="2873296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93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5700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88983" y="365130"/>
            <a:ext cx="2135981" cy="581184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1041" y="365130"/>
            <a:ext cx="6284119" cy="581184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247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05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046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45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0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85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68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442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01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9897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205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459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42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49"/>
            <a:ext cx="8543925" cy="2852738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75878" y="4589471"/>
            <a:ext cx="8543925" cy="15001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591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83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774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36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958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1549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141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8732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343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1038" y="1825631"/>
            <a:ext cx="4210050" cy="435134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14913" y="1825631"/>
            <a:ext cx="4210050" cy="435134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214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365130"/>
            <a:ext cx="8543925" cy="132556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2329" y="1681166"/>
            <a:ext cx="4190702" cy="82391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9162" indent="0">
              <a:buNone/>
              <a:defRPr sz="1600" b="1"/>
            </a:lvl2pPr>
            <a:lvl3pPr marL="718324" indent="0">
              <a:buNone/>
              <a:defRPr sz="1400" b="1"/>
            </a:lvl3pPr>
            <a:lvl4pPr marL="1077487" indent="0">
              <a:buNone/>
              <a:defRPr sz="1200" b="1"/>
            </a:lvl4pPr>
            <a:lvl5pPr marL="1436649" indent="0">
              <a:buNone/>
              <a:defRPr sz="1200" b="1"/>
            </a:lvl5pPr>
            <a:lvl6pPr marL="1795811" indent="0">
              <a:buNone/>
              <a:defRPr sz="1200" b="1"/>
            </a:lvl6pPr>
            <a:lvl7pPr marL="2154973" indent="0">
              <a:buNone/>
              <a:defRPr sz="1200" b="1"/>
            </a:lvl7pPr>
            <a:lvl8pPr marL="2514135" indent="0">
              <a:buNone/>
              <a:defRPr sz="1200" b="1"/>
            </a:lvl8pPr>
            <a:lvl9pPr marL="2873296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14917" y="1681166"/>
            <a:ext cx="4211341" cy="82391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59162" indent="0">
              <a:buNone/>
              <a:defRPr sz="1600" b="1"/>
            </a:lvl2pPr>
            <a:lvl3pPr marL="718324" indent="0">
              <a:buNone/>
              <a:defRPr sz="1400" b="1"/>
            </a:lvl3pPr>
            <a:lvl4pPr marL="1077487" indent="0">
              <a:buNone/>
              <a:defRPr sz="1200" b="1"/>
            </a:lvl4pPr>
            <a:lvl5pPr marL="1436649" indent="0">
              <a:buNone/>
              <a:defRPr sz="1200" b="1"/>
            </a:lvl5pPr>
            <a:lvl6pPr marL="1795811" indent="0">
              <a:buNone/>
              <a:defRPr sz="1200" b="1"/>
            </a:lvl6pPr>
            <a:lvl7pPr marL="2154973" indent="0">
              <a:buNone/>
              <a:defRPr sz="1200" b="1"/>
            </a:lvl7pPr>
            <a:lvl8pPr marL="2514135" indent="0">
              <a:buNone/>
              <a:defRPr sz="1200" b="1"/>
            </a:lvl8pPr>
            <a:lvl9pPr marL="2873296" indent="0">
              <a:buNone/>
              <a:defRPr sz="12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14917" y="2505075"/>
            <a:ext cx="4211341" cy="368458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77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348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401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340" y="987431"/>
            <a:ext cx="5014913" cy="487362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2" cy="3811590"/>
          </a:xfrm>
        </p:spPr>
        <p:txBody>
          <a:bodyPr/>
          <a:lstStyle>
            <a:lvl1pPr marL="0" indent="0">
              <a:buNone/>
              <a:defRPr sz="1200"/>
            </a:lvl1pPr>
            <a:lvl2pPr marL="359162" indent="0">
              <a:buNone/>
              <a:defRPr sz="1200"/>
            </a:lvl2pPr>
            <a:lvl3pPr marL="718324" indent="0">
              <a:buNone/>
              <a:defRPr sz="1000"/>
            </a:lvl3pPr>
            <a:lvl4pPr marL="1077487" indent="0">
              <a:buNone/>
              <a:defRPr sz="800"/>
            </a:lvl4pPr>
            <a:lvl5pPr marL="1436649" indent="0">
              <a:buNone/>
              <a:defRPr sz="800"/>
            </a:lvl5pPr>
            <a:lvl6pPr marL="1795811" indent="0">
              <a:buNone/>
              <a:defRPr sz="800"/>
            </a:lvl6pPr>
            <a:lvl7pPr marL="2154973" indent="0">
              <a:buNone/>
              <a:defRPr sz="800"/>
            </a:lvl7pPr>
            <a:lvl8pPr marL="2514135" indent="0">
              <a:buNone/>
              <a:defRPr sz="800"/>
            </a:lvl8pPr>
            <a:lvl9pPr marL="2873296" indent="0">
              <a:buNone/>
              <a:defRPr sz="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194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1340" y="987431"/>
            <a:ext cx="5014913" cy="4873628"/>
          </a:xfrm>
        </p:spPr>
        <p:txBody>
          <a:bodyPr/>
          <a:lstStyle>
            <a:lvl1pPr marL="0" indent="0">
              <a:buNone/>
              <a:defRPr sz="2400"/>
            </a:lvl1pPr>
            <a:lvl2pPr marL="359162" indent="0">
              <a:buNone/>
              <a:defRPr sz="2200"/>
            </a:lvl2pPr>
            <a:lvl3pPr marL="718324" indent="0">
              <a:buNone/>
              <a:defRPr sz="1800"/>
            </a:lvl3pPr>
            <a:lvl4pPr marL="1077487" indent="0">
              <a:buNone/>
              <a:defRPr sz="1600"/>
            </a:lvl4pPr>
            <a:lvl5pPr marL="1436649" indent="0">
              <a:buNone/>
              <a:defRPr sz="1600"/>
            </a:lvl5pPr>
            <a:lvl6pPr marL="1795811" indent="0">
              <a:buNone/>
              <a:defRPr sz="1600"/>
            </a:lvl6pPr>
            <a:lvl7pPr marL="2154973" indent="0">
              <a:buNone/>
              <a:defRPr sz="1600"/>
            </a:lvl7pPr>
            <a:lvl8pPr marL="2514135" indent="0">
              <a:buNone/>
              <a:defRPr sz="1600"/>
            </a:lvl8pPr>
            <a:lvl9pPr marL="2873296" indent="0">
              <a:buNone/>
              <a:defRPr sz="16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2" cy="3811590"/>
          </a:xfrm>
        </p:spPr>
        <p:txBody>
          <a:bodyPr/>
          <a:lstStyle>
            <a:lvl1pPr marL="0" indent="0">
              <a:buNone/>
              <a:defRPr sz="1200"/>
            </a:lvl1pPr>
            <a:lvl2pPr marL="359162" indent="0">
              <a:buNone/>
              <a:defRPr sz="1200"/>
            </a:lvl2pPr>
            <a:lvl3pPr marL="718324" indent="0">
              <a:buNone/>
              <a:defRPr sz="1000"/>
            </a:lvl3pPr>
            <a:lvl4pPr marL="1077487" indent="0">
              <a:buNone/>
              <a:defRPr sz="800"/>
            </a:lvl4pPr>
            <a:lvl5pPr marL="1436649" indent="0">
              <a:buNone/>
              <a:defRPr sz="800"/>
            </a:lvl5pPr>
            <a:lvl6pPr marL="1795811" indent="0">
              <a:buNone/>
              <a:defRPr sz="800"/>
            </a:lvl6pPr>
            <a:lvl7pPr marL="2154973" indent="0">
              <a:buNone/>
              <a:defRPr sz="800"/>
            </a:lvl7pPr>
            <a:lvl8pPr marL="2514135" indent="0">
              <a:buNone/>
              <a:defRPr sz="800"/>
            </a:lvl8pPr>
            <a:lvl9pPr marL="2873296" indent="0">
              <a:buNone/>
              <a:defRPr sz="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59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81038" y="365130"/>
            <a:ext cx="8543925" cy="1325565"/>
          </a:xfrm>
          <a:prstGeom prst="rect">
            <a:avLst/>
          </a:prstGeom>
        </p:spPr>
        <p:txBody>
          <a:bodyPr vert="horz" lIns="71833" tIns="35916" rIns="71833" bIns="35916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1038" y="1825631"/>
            <a:ext cx="8543925" cy="4351343"/>
          </a:xfrm>
          <a:prstGeom prst="rect">
            <a:avLst/>
          </a:prstGeom>
        </p:spPr>
        <p:txBody>
          <a:bodyPr vert="horz" lIns="71833" tIns="35916" rIns="71833" bIns="35916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81038" y="6356359"/>
            <a:ext cx="2228850" cy="365123"/>
          </a:xfrm>
          <a:prstGeom prst="rect">
            <a:avLst/>
          </a:prstGeom>
        </p:spPr>
        <p:txBody>
          <a:bodyPr vert="horz" lIns="71833" tIns="35916" rIns="71833" bIns="3591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DC5A-299E-4FBE-B4CF-05CD565E3322}" type="datetimeFigureOut">
              <a:rPr lang="nl-NL" smtClean="0"/>
              <a:t>11-2-2016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1363" y="6356359"/>
            <a:ext cx="3343275" cy="365123"/>
          </a:xfrm>
          <a:prstGeom prst="rect">
            <a:avLst/>
          </a:prstGeom>
        </p:spPr>
        <p:txBody>
          <a:bodyPr vert="horz" lIns="71833" tIns="35916" rIns="71833" bIns="3591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96113" y="6356359"/>
            <a:ext cx="2228850" cy="365123"/>
          </a:xfrm>
          <a:prstGeom prst="rect">
            <a:avLst/>
          </a:prstGeom>
        </p:spPr>
        <p:txBody>
          <a:bodyPr vert="horz" lIns="71833" tIns="35916" rIns="71833" bIns="3591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E0571-B29F-49E2-8389-80C33AA4DE8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84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18324" rtl="0" eaLnBrk="1" latinLnBrk="0" hangingPunct="1">
        <a:lnSpc>
          <a:spcPct val="90000"/>
        </a:lnSpc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582" indent="-179582" algn="l" defTabSz="718324" rtl="0" eaLnBrk="1" latinLnBrk="0" hangingPunct="1">
        <a:lnSpc>
          <a:spcPct val="90000"/>
        </a:lnSpc>
        <a:spcBef>
          <a:spcPts val="786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8744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7906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7067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229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75391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34555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93717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52878" indent="-179582" algn="l" defTabSz="718324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162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8324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7487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6649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5811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4973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135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3296" algn="l" defTabSz="718324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C7EA684-F7F1-4E14-ACCC-EE75836E5B80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914400"/>
              <a:t>11-2-2016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FF7AB5-7400-4DA4-B9FE-BE15AE8B43F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914400"/>
              <a:t>‹nr.›</a:t>
            </a:fld>
            <a:endParaRPr lang="nl-N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38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833439" y="1674303"/>
            <a:ext cx="8943170" cy="5039317"/>
          </a:xfrm>
          <a:prstGeom prst="rect">
            <a:avLst/>
          </a:prstGeom>
        </p:spPr>
        <p:txBody>
          <a:bodyPr vert="horz" lIns="71833" tIns="35916" rIns="71833" bIns="35916" rtlCol="0">
            <a:noAutofit/>
          </a:bodyPr>
          <a:lstStyle>
            <a:lvl1pPr marL="179582" indent="-179582" algn="l" defTabSz="718324" rtl="0" eaLnBrk="1" latinLnBrk="0" hangingPunct="1">
              <a:lnSpc>
                <a:spcPct val="90000"/>
              </a:lnSpc>
              <a:spcBef>
                <a:spcPts val="786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744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7906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06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229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5391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4555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9371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2878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600" b="1" dirty="0" smtClean="0">
                <a:solidFill>
                  <a:prstClr val="black"/>
                </a:solidFill>
              </a:rPr>
              <a:t>3.400.000 *</a:t>
            </a:r>
            <a:r>
              <a:rPr lang="nl-NL" sz="1600" dirty="0" smtClean="0">
                <a:solidFill>
                  <a:prstClr val="black"/>
                </a:solidFill>
              </a:rPr>
              <a:t>(1 op de 5 Nederlanders) heeft te maken met risicovolle schulden, problematische schulden of zit in een schuldhulpverlenings-traject (= Groei ten opzichte van 2009 en 2012) </a:t>
            </a:r>
          </a:p>
          <a:p>
            <a:r>
              <a:rPr lang="nl-NL" sz="1600" dirty="0" smtClean="0">
                <a:solidFill>
                  <a:prstClr val="black"/>
                </a:solidFill>
              </a:rPr>
              <a:t>Veel mensen NIET door professionals geholpen vanwege: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    - niet tijdig zelf gemeld (schaamte).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600" dirty="0" smtClean="0">
                <a:solidFill>
                  <a:prstClr val="black"/>
                </a:solidFill>
              </a:rPr>
              <a:t>    - niet </a:t>
            </a:r>
            <a:r>
              <a:rPr lang="nl-NL" sz="1600" dirty="0">
                <a:solidFill>
                  <a:prstClr val="black"/>
                </a:solidFill>
              </a:rPr>
              <a:t>tijdig </a:t>
            </a:r>
            <a:r>
              <a:rPr lang="nl-NL" sz="1600" dirty="0" smtClean="0">
                <a:solidFill>
                  <a:prstClr val="black"/>
                </a:solidFill>
              </a:rPr>
              <a:t>opgespoord. </a:t>
            </a:r>
          </a:p>
          <a:p>
            <a:r>
              <a:rPr lang="nl-NL" sz="1600" dirty="0" smtClean="0">
                <a:solidFill>
                  <a:prstClr val="black"/>
                </a:solidFill>
              </a:rPr>
              <a:t>571.000 </a:t>
            </a:r>
            <a:r>
              <a:rPr lang="nl-NL" sz="1600" dirty="0">
                <a:solidFill>
                  <a:prstClr val="black"/>
                </a:solidFill>
              </a:rPr>
              <a:t>huishoudens heeft problematische schulden. (</a:t>
            </a:r>
            <a:r>
              <a:rPr lang="nl-NL" sz="1600" b="1" dirty="0">
                <a:solidFill>
                  <a:prstClr val="black"/>
                </a:solidFill>
              </a:rPr>
              <a:t>stijging t.o.v. 2012 met 37,1</a:t>
            </a:r>
            <a:r>
              <a:rPr lang="nl-NL" sz="1600" b="1" dirty="0" smtClean="0">
                <a:solidFill>
                  <a:prstClr val="black"/>
                </a:solidFill>
              </a:rPr>
              <a:t>%</a:t>
            </a:r>
            <a:r>
              <a:rPr lang="nl-NL" sz="1600" dirty="0" smtClean="0">
                <a:solidFill>
                  <a:prstClr val="black"/>
                </a:solidFill>
              </a:rPr>
              <a:t>)</a:t>
            </a:r>
            <a:r>
              <a:rPr lang="nl-NL" sz="1600" b="1" dirty="0">
                <a:solidFill>
                  <a:prstClr val="black"/>
                </a:solidFill>
              </a:rPr>
              <a:t> **</a:t>
            </a:r>
            <a:endParaRPr lang="nl-NL" sz="1600" dirty="0">
              <a:solidFill>
                <a:prstClr val="black"/>
              </a:solidFill>
            </a:endParaRPr>
          </a:p>
          <a:p>
            <a:r>
              <a:rPr lang="nl-NL" sz="1600" dirty="0" smtClean="0">
                <a:solidFill>
                  <a:prstClr val="black"/>
                </a:solidFill>
              </a:rPr>
              <a:t>Beperkte professionele Capaciteit aanvragen </a:t>
            </a:r>
            <a:r>
              <a:rPr lang="nl-NL" sz="1600" dirty="0">
                <a:solidFill>
                  <a:prstClr val="black"/>
                </a:solidFill>
              </a:rPr>
              <a:t>s</a:t>
            </a:r>
            <a:r>
              <a:rPr lang="nl-NL" sz="1600" dirty="0" smtClean="0">
                <a:solidFill>
                  <a:prstClr val="black"/>
                </a:solidFill>
              </a:rPr>
              <a:t>anering: </a:t>
            </a:r>
            <a:r>
              <a:rPr lang="nl-NL" sz="1600" b="1" dirty="0" smtClean="0">
                <a:solidFill>
                  <a:prstClr val="black"/>
                </a:solidFill>
              </a:rPr>
              <a:t>92.000 *</a:t>
            </a:r>
            <a:r>
              <a:rPr lang="nl-NL" sz="1600" b="1" dirty="0">
                <a:solidFill>
                  <a:prstClr val="black"/>
                </a:solidFill>
              </a:rPr>
              <a:t>*</a:t>
            </a:r>
            <a:r>
              <a:rPr lang="nl-NL" sz="1600" b="1" dirty="0" smtClean="0">
                <a:solidFill>
                  <a:prstClr val="black"/>
                </a:solidFill>
              </a:rPr>
              <a:t>*</a:t>
            </a:r>
          </a:p>
          <a:p>
            <a:r>
              <a:rPr lang="nl-NL" sz="1600" dirty="0" smtClean="0">
                <a:solidFill>
                  <a:prstClr val="black"/>
                </a:solidFill>
              </a:rPr>
              <a:t>Nederland werkt vooral curatief </a:t>
            </a:r>
            <a:r>
              <a:rPr lang="nl-NL" sz="1600" dirty="0" err="1" smtClean="0">
                <a:solidFill>
                  <a:prstClr val="black"/>
                </a:solidFill>
              </a:rPr>
              <a:t>ipv</a:t>
            </a:r>
            <a:r>
              <a:rPr lang="nl-NL" sz="1600" dirty="0" smtClean="0">
                <a:solidFill>
                  <a:prstClr val="black"/>
                </a:solidFill>
              </a:rPr>
              <a:t> preventief aan schulden.</a:t>
            </a:r>
          </a:p>
          <a:p>
            <a:r>
              <a:rPr lang="nl-NL" sz="1600" dirty="0" smtClean="0">
                <a:solidFill>
                  <a:prstClr val="black"/>
                </a:solidFill>
              </a:rPr>
              <a:t>Gemeenten reserveren minder geld voor preventie omdat preventie vaak niet hard aantoonbaar is. </a:t>
            </a:r>
          </a:p>
          <a:p>
            <a:r>
              <a:rPr lang="nl-NL" sz="1600" dirty="0" smtClean="0">
                <a:solidFill>
                  <a:prstClr val="black"/>
                </a:solidFill>
              </a:rPr>
              <a:t>Zij zijn zoekende naar een effectieve aanpak.</a:t>
            </a:r>
          </a:p>
          <a:p>
            <a:r>
              <a:rPr lang="nl-NL" sz="1600" dirty="0" smtClean="0">
                <a:solidFill>
                  <a:prstClr val="black"/>
                </a:solidFill>
              </a:rPr>
              <a:t>Vrijwilligersorganisaties helpen </a:t>
            </a:r>
            <a:r>
              <a:rPr lang="nl-NL" sz="1600" b="1" dirty="0" smtClean="0">
                <a:solidFill>
                  <a:prstClr val="black"/>
                </a:solidFill>
              </a:rPr>
              <a:t>32.500</a:t>
            </a:r>
            <a:r>
              <a:rPr lang="nl-NL" sz="1600" b="1" dirty="0">
                <a:solidFill>
                  <a:prstClr val="black"/>
                </a:solidFill>
              </a:rPr>
              <a:t>****</a:t>
            </a:r>
            <a:r>
              <a:rPr lang="nl-NL" sz="1600" dirty="0" smtClean="0">
                <a:solidFill>
                  <a:prstClr val="black"/>
                </a:solidFill>
              </a:rPr>
              <a:t> cliënten, maar kunnen meer en beter!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400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100" dirty="0" smtClean="0">
                <a:solidFill>
                  <a:prstClr val="black"/>
                </a:solidFill>
              </a:rPr>
              <a:t>Bronnen: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100" dirty="0" smtClean="0">
                <a:solidFill>
                  <a:prstClr val="black"/>
                </a:solidFill>
              </a:rPr>
              <a:t>* “Huishoudens </a:t>
            </a:r>
            <a:r>
              <a:rPr lang="nl-NL" sz="1100" dirty="0">
                <a:solidFill>
                  <a:prstClr val="black"/>
                </a:solidFill>
              </a:rPr>
              <a:t>in de rode cijfers”,</a:t>
            </a:r>
            <a:r>
              <a:rPr lang="nl-NL" sz="1100" dirty="0" smtClean="0">
                <a:solidFill>
                  <a:prstClr val="black"/>
                </a:solidFill>
              </a:rPr>
              <a:t>2015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100" dirty="0" smtClean="0">
                <a:solidFill>
                  <a:prstClr val="black"/>
                </a:solidFill>
              </a:rPr>
              <a:t>**</a:t>
            </a:r>
            <a:r>
              <a:rPr lang="nl-NL" sz="1100" dirty="0" err="1" smtClean="0">
                <a:solidFill>
                  <a:prstClr val="black"/>
                </a:solidFill>
              </a:rPr>
              <a:t>Panteia</a:t>
            </a:r>
            <a:r>
              <a:rPr lang="nl-NL" sz="1100" dirty="0">
                <a:solidFill>
                  <a:prstClr val="black"/>
                </a:solidFill>
              </a:rPr>
              <a:t>; huishoudens in de rode cijfers 2015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100" dirty="0" smtClean="0">
                <a:solidFill>
                  <a:prstClr val="black"/>
                </a:solidFill>
              </a:rPr>
              <a:t>*** NVVK ,2014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100" dirty="0">
                <a:solidFill>
                  <a:prstClr val="black"/>
                </a:solidFill>
              </a:rPr>
              <a:t>**** </a:t>
            </a:r>
            <a:r>
              <a:rPr lang="nl-NL" sz="1100" dirty="0" smtClean="0">
                <a:solidFill>
                  <a:prstClr val="black"/>
                </a:solidFill>
              </a:rPr>
              <a:t>SchuldHulpMaatje en Humanitas</a:t>
            </a:r>
            <a:endParaRPr lang="nl-NL" sz="1100" dirty="0">
              <a:solidFill>
                <a:prstClr val="black"/>
              </a:solidFill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833438" y="136530"/>
            <a:ext cx="8543925" cy="1325565"/>
          </a:xfrm>
          <a:prstGeom prst="rect">
            <a:avLst/>
          </a:prstGeom>
        </p:spPr>
        <p:txBody>
          <a:bodyPr vert="horz" lIns="71833" tIns="35916" rIns="71833" bIns="35916" rtlCol="0" anchor="ctr">
            <a:normAutofit/>
          </a:bodyPr>
          <a:lstStyle>
            <a:lvl1pPr algn="l" defTabSz="71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>
                <a:solidFill>
                  <a:prstClr val="black"/>
                </a:solidFill>
              </a:rPr>
              <a:t>Situatieschets (kengetallen)</a:t>
            </a:r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219804" y="1960567"/>
            <a:ext cx="8543925" cy="4351343"/>
          </a:xfrm>
          <a:prstGeom prst="rect">
            <a:avLst/>
          </a:prstGeom>
        </p:spPr>
        <p:txBody>
          <a:bodyPr vert="horz" lIns="71833" tIns="35916" rIns="71833" bIns="35916" rtlCol="0">
            <a:normAutofit fontScale="92500" lnSpcReduction="10000"/>
          </a:bodyPr>
          <a:lstStyle>
            <a:lvl1pPr marL="179582" indent="-179582" algn="l" defTabSz="718324" rtl="0" eaLnBrk="1" latinLnBrk="0" hangingPunct="1">
              <a:lnSpc>
                <a:spcPct val="90000"/>
              </a:lnSpc>
              <a:spcBef>
                <a:spcPts val="786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744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7906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06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229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5391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4555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9371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2878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Offline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helpen we “achter de voordeur” door samenwerking met: Stadsbanken, Diaconie en Caritas kerken, inloophuizen, Leger des Heils, sociale wijkteams, maatschappelijk werk.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met behulp van een maatje en met inloopspreekuren helpen we ca.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5000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mensen /jaar.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helpen we “achter de voordeur” door de PPA: Postcode Preventie Analyse en toeleiding via Google naar onze doelgroepgerichte websites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(vroegsignalering, preventietests en weblinks met o.a. Wijzer in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geldzaken en Nibud)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Kengetallen voor onze online toeleidingsactiviteiten: 135.000 unieke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webbezoekers per jaar,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13.500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mensen met tests en toeleiding geholpen.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312752" y="432598"/>
            <a:ext cx="8450977" cy="1393033"/>
          </a:xfrm>
          <a:prstGeom prst="rect">
            <a:avLst/>
          </a:prstGeom>
        </p:spPr>
        <p:txBody>
          <a:bodyPr vert="horz" lIns="71833" tIns="35916" rIns="71833" bIns="35916" rtlCol="0" anchor="ctr">
            <a:normAutofit/>
          </a:bodyPr>
          <a:lstStyle>
            <a:lvl1pPr algn="l" defTabSz="71832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Preventiemethodes offline </a:t>
            </a:r>
          </a:p>
          <a:p>
            <a:pPr>
              <a:lnSpc>
                <a:spcPct val="100000"/>
              </a:lnSpc>
            </a:pPr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 online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6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Rechte verbindingslijn 71"/>
          <p:cNvCxnSpPr/>
          <p:nvPr/>
        </p:nvCxnSpPr>
        <p:spPr>
          <a:xfrm flipH="1">
            <a:off x="5084919" y="118097"/>
            <a:ext cx="2626669" cy="3219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 flipH="1">
            <a:off x="4970342" y="131108"/>
            <a:ext cx="2442061" cy="2975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2187263" y="523244"/>
            <a:ext cx="1862999" cy="216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Vrije vorm 8"/>
          <p:cNvSpPr/>
          <p:nvPr/>
        </p:nvSpPr>
        <p:spPr>
          <a:xfrm>
            <a:off x="2653356" y="1497270"/>
            <a:ext cx="6256638" cy="4198937"/>
          </a:xfrm>
          <a:custGeom>
            <a:avLst/>
            <a:gdLst>
              <a:gd name="connsiteX0" fmla="*/ 0 w 5736771"/>
              <a:gd name="connsiteY0" fmla="*/ 936171 h 4198257"/>
              <a:gd name="connsiteX1" fmla="*/ 1687285 w 5736771"/>
              <a:gd name="connsiteY1" fmla="*/ 587828 h 4198257"/>
              <a:gd name="connsiteX2" fmla="*/ 2884714 w 5736771"/>
              <a:gd name="connsiteY2" fmla="*/ 4180114 h 4198257"/>
              <a:gd name="connsiteX3" fmla="*/ 4212771 w 5736771"/>
              <a:gd name="connsiteY3" fmla="*/ 478971 h 4198257"/>
              <a:gd name="connsiteX4" fmla="*/ 5736771 w 5736771"/>
              <a:gd name="connsiteY4" fmla="*/ 1306285 h 4198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36771" h="4198257">
                <a:moveTo>
                  <a:pt x="0" y="936171"/>
                </a:moveTo>
                <a:cubicBezTo>
                  <a:pt x="603249" y="491671"/>
                  <a:pt x="1206499" y="47171"/>
                  <a:pt x="1687285" y="587828"/>
                </a:cubicBezTo>
                <a:cubicBezTo>
                  <a:pt x="2168071" y="1128485"/>
                  <a:pt x="2463800" y="4198257"/>
                  <a:pt x="2884714" y="4180114"/>
                </a:cubicBezTo>
                <a:cubicBezTo>
                  <a:pt x="3305628" y="4161971"/>
                  <a:pt x="3737428" y="957942"/>
                  <a:pt x="4212771" y="478971"/>
                </a:cubicBezTo>
                <a:cubicBezTo>
                  <a:pt x="4688114" y="0"/>
                  <a:pt x="5470071" y="1162957"/>
                  <a:pt x="5736771" y="1306285"/>
                </a:cubicBezTo>
              </a:path>
            </a:pathLst>
          </a:cu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914400">
              <a:defRPr/>
            </a:pP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4339" name="Tekstvak 9"/>
          <p:cNvSpPr txBox="1">
            <a:spLocks noChangeArrowheads="1"/>
          </p:cNvSpPr>
          <p:nvPr/>
        </p:nvSpPr>
        <p:spPr bwMode="auto">
          <a:xfrm>
            <a:off x="1717824" y="1088210"/>
            <a:ext cx="1954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nl-NL" sz="2400" dirty="0">
                <a:solidFill>
                  <a:srgbClr val="FF0000"/>
                </a:solidFill>
              </a:rPr>
              <a:t>Preventie fase</a:t>
            </a:r>
          </a:p>
        </p:txBody>
      </p:sp>
      <p:sp>
        <p:nvSpPr>
          <p:cNvPr id="14340" name="Tekstvak 10"/>
          <p:cNvSpPr txBox="1">
            <a:spLocks noChangeArrowheads="1"/>
          </p:cNvSpPr>
          <p:nvPr/>
        </p:nvSpPr>
        <p:spPr bwMode="auto">
          <a:xfrm>
            <a:off x="4625139" y="1045508"/>
            <a:ext cx="21471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nl-NL" sz="2400" dirty="0">
                <a:solidFill>
                  <a:srgbClr val="FF0000"/>
                </a:solidFill>
              </a:rPr>
              <a:t>Schuldhulp fase</a:t>
            </a:r>
          </a:p>
        </p:txBody>
      </p:sp>
      <p:sp>
        <p:nvSpPr>
          <p:cNvPr id="14341" name="Tekstvak 11"/>
          <p:cNvSpPr txBox="1">
            <a:spLocks noChangeArrowheads="1"/>
          </p:cNvSpPr>
          <p:nvPr/>
        </p:nvSpPr>
        <p:spPr bwMode="auto">
          <a:xfrm>
            <a:off x="7248191" y="1039264"/>
            <a:ext cx="2723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nl-NL" sz="1800" dirty="0">
                <a:solidFill>
                  <a:prstClr val="black"/>
                </a:solidFill>
              </a:rPr>
              <a:t> </a:t>
            </a:r>
            <a:r>
              <a:rPr lang="nl-NL" sz="1800" dirty="0" smtClean="0">
                <a:solidFill>
                  <a:prstClr val="black"/>
                </a:solidFill>
              </a:rPr>
              <a:t>          </a:t>
            </a:r>
            <a:r>
              <a:rPr lang="nl-NL" sz="2400" dirty="0" smtClean="0">
                <a:solidFill>
                  <a:srgbClr val="FF0000"/>
                </a:solidFill>
              </a:rPr>
              <a:t>Nazorgfase</a:t>
            </a:r>
            <a:endParaRPr lang="nl-NL" sz="2400" dirty="0">
              <a:solidFill>
                <a:srgbClr val="FF0000"/>
              </a:solidFill>
            </a:endParaRP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4667250" y="1857376"/>
            <a:ext cx="1588" cy="369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596064" y="1928814"/>
            <a:ext cx="1587" cy="369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5" name="Tekstvak 19"/>
          <p:cNvSpPr txBox="1">
            <a:spLocks noChangeArrowheads="1"/>
          </p:cNvSpPr>
          <p:nvPr/>
        </p:nvSpPr>
        <p:spPr bwMode="auto">
          <a:xfrm>
            <a:off x="6998842" y="3448383"/>
            <a:ext cx="2555875" cy="369331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Mentale steun en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Geestelijke verzorging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Toepassing van het   </a:t>
            </a:r>
          </a:p>
          <a:p>
            <a:pPr defTabSz="914400"/>
            <a:r>
              <a:rPr lang="nl-NL" sz="1800" i="1" dirty="0">
                <a:solidFill>
                  <a:prstClr val="black"/>
                </a:solidFill>
              </a:rPr>
              <a:t>  geleerde 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Nazorg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Coaching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Verandering van </a:t>
            </a:r>
          </a:p>
          <a:p>
            <a:pPr defTabSz="914400"/>
            <a:r>
              <a:rPr lang="nl-NL" sz="1800" i="1" dirty="0">
                <a:solidFill>
                  <a:prstClr val="black"/>
                </a:solidFill>
              </a:rPr>
              <a:t>   denken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Terugblik en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Voorkomen herhaling</a:t>
            </a:r>
          </a:p>
          <a:p>
            <a:pPr defTabSz="914400">
              <a:buFont typeface="Arial" charset="0"/>
              <a:buChar char="•"/>
            </a:pPr>
            <a:endParaRPr lang="nl-NL" sz="1800" i="1" dirty="0">
              <a:solidFill>
                <a:prstClr val="black"/>
              </a:solidFill>
            </a:endParaRPr>
          </a:p>
          <a:p>
            <a:pPr defTabSz="914400">
              <a:buFont typeface="Arial" charset="0"/>
              <a:buChar char="•"/>
            </a:pPr>
            <a:endParaRPr lang="nl-NL" sz="1800" i="1" dirty="0">
              <a:solidFill>
                <a:prstClr val="black"/>
              </a:solidFill>
            </a:endParaRPr>
          </a:p>
          <a:p>
            <a:pPr defTabSz="914400">
              <a:buFont typeface="Arial" charset="0"/>
              <a:buChar char="•"/>
            </a:pPr>
            <a:endParaRPr lang="nl-NL" sz="1800" dirty="0">
              <a:solidFill>
                <a:prstClr val="black"/>
              </a:solidFill>
            </a:endParaRPr>
          </a:p>
        </p:txBody>
      </p:sp>
      <p:sp>
        <p:nvSpPr>
          <p:cNvPr id="14346" name="Tekstvak 20"/>
          <p:cNvSpPr txBox="1">
            <a:spLocks noChangeArrowheads="1"/>
          </p:cNvSpPr>
          <p:nvPr/>
        </p:nvSpPr>
        <p:spPr bwMode="auto">
          <a:xfrm>
            <a:off x="1186596" y="3205776"/>
            <a:ext cx="3101975" cy="39703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</a:t>
            </a:r>
            <a:r>
              <a:rPr lang="nl-NL" sz="1800" i="1" dirty="0" smtClean="0">
                <a:solidFill>
                  <a:prstClr val="black"/>
                </a:solidFill>
              </a:rPr>
              <a:t>Preventie met DOELGROEP    </a:t>
            </a:r>
          </a:p>
          <a:p>
            <a:pPr defTabSz="914400"/>
            <a:r>
              <a:rPr lang="nl-NL" sz="1800" i="1" dirty="0" smtClean="0">
                <a:solidFill>
                  <a:prstClr val="black"/>
                </a:solidFill>
              </a:rPr>
              <a:t>   websites</a:t>
            </a:r>
            <a:endParaRPr lang="nl-NL" sz="1800" i="1" dirty="0">
              <a:solidFill>
                <a:prstClr val="black"/>
              </a:solidFill>
            </a:endParaRPr>
          </a:p>
          <a:p>
            <a:pPr defTabSz="914400">
              <a:buFont typeface="Arial" charset="0"/>
              <a:buChar char="•"/>
            </a:pPr>
            <a:r>
              <a:rPr lang="nl-NL" sz="1800" i="1" dirty="0" smtClean="0">
                <a:solidFill>
                  <a:prstClr val="black"/>
                </a:solidFill>
              </a:rPr>
              <a:t> Hulp meteen bij life events</a:t>
            </a:r>
            <a:endParaRPr lang="nl-NL" sz="1800" i="1" dirty="0">
              <a:solidFill>
                <a:prstClr val="black"/>
              </a:solidFill>
            </a:endParaRPr>
          </a:p>
          <a:p>
            <a:pPr defTabSz="914400"/>
            <a:r>
              <a:rPr lang="nl-NL" sz="1800" i="1" dirty="0" smtClean="0">
                <a:solidFill>
                  <a:prstClr val="black"/>
                </a:solidFill>
              </a:rPr>
              <a:t>  (vb.: spiegel </a:t>
            </a:r>
            <a:r>
              <a:rPr lang="nl-NL" sz="1800" i="1" dirty="0">
                <a:solidFill>
                  <a:prstClr val="black"/>
                </a:solidFill>
              </a:rPr>
              <a:t>crisisbudget </a:t>
            </a:r>
            <a:r>
              <a:rPr lang="nl-NL" sz="1800" i="1" dirty="0" smtClean="0">
                <a:solidFill>
                  <a:prstClr val="black"/>
                </a:solidFill>
              </a:rPr>
              <a:t>)</a:t>
            </a:r>
            <a:endParaRPr lang="nl-NL" sz="1800" i="1" dirty="0">
              <a:solidFill>
                <a:prstClr val="black"/>
              </a:solidFill>
            </a:endParaRPr>
          </a:p>
          <a:p>
            <a:pPr defTabSz="914400">
              <a:buFont typeface="Arial" charset="0"/>
              <a:buChar char="•"/>
            </a:pPr>
            <a:r>
              <a:rPr lang="nl-NL" sz="1800" i="1" dirty="0" smtClean="0">
                <a:solidFill>
                  <a:prstClr val="black"/>
                </a:solidFill>
              </a:rPr>
              <a:t> Mentale </a:t>
            </a:r>
            <a:r>
              <a:rPr lang="nl-NL" sz="1800" i="1" dirty="0">
                <a:solidFill>
                  <a:prstClr val="black"/>
                </a:solidFill>
              </a:rPr>
              <a:t>steun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 smtClean="0">
                <a:solidFill>
                  <a:prstClr val="black"/>
                </a:solidFill>
              </a:rPr>
              <a:t> Doorverwijsfunctie</a:t>
            </a:r>
            <a:endParaRPr lang="nl-NL" sz="1800" i="1" dirty="0">
              <a:solidFill>
                <a:prstClr val="black"/>
              </a:solidFill>
            </a:endParaRP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Voorkomen valkuilen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</a:t>
            </a:r>
            <a:r>
              <a:rPr lang="nl-NL" sz="1800" i="1" dirty="0" smtClean="0">
                <a:solidFill>
                  <a:prstClr val="black"/>
                </a:solidFill>
              </a:rPr>
              <a:t>Onderwijs </a:t>
            </a:r>
            <a:endParaRPr lang="nl-NL" sz="1800" i="1" dirty="0">
              <a:solidFill>
                <a:prstClr val="black"/>
              </a:solidFill>
            </a:endParaRPr>
          </a:p>
          <a:p>
            <a:pPr defTabSz="914400">
              <a:buFont typeface="Arial" charset="0"/>
              <a:buChar char="•"/>
            </a:pPr>
            <a:r>
              <a:rPr lang="nl-NL" sz="1800" i="1" dirty="0" smtClean="0">
                <a:solidFill>
                  <a:prstClr val="black"/>
                </a:solidFill>
              </a:rPr>
              <a:t> Administratie </a:t>
            </a:r>
            <a:r>
              <a:rPr lang="nl-NL" sz="1800" i="1" dirty="0">
                <a:solidFill>
                  <a:prstClr val="black"/>
                </a:solidFill>
              </a:rPr>
              <a:t>op orde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Coaching 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 smtClean="0">
                <a:solidFill>
                  <a:prstClr val="black"/>
                </a:solidFill>
              </a:rPr>
              <a:t> Advies </a:t>
            </a:r>
            <a:r>
              <a:rPr lang="nl-NL" sz="1800" i="1" dirty="0">
                <a:solidFill>
                  <a:prstClr val="black"/>
                </a:solidFill>
              </a:rPr>
              <a:t>van mens tot </a:t>
            </a:r>
            <a:r>
              <a:rPr lang="nl-NL" sz="1800" i="1" dirty="0" smtClean="0">
                <a:solidFill>
                  <a:prstClr val="black"/>
                </a:solidFill>
              </a:rPr>
              <a:t>mens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 smtClean="0">
                <a:solidFill>
                  <a:prstClr val="black"/>
                </a:solidFill>
              </a:rPr>
              <a:t> </a:t>
            </a:r>
            <a:r>
              <a:rPr lang="nl-NL" sz="1800" i="1" dirty="0">
                <a:solidFill>
                  <a:prstClr val="black"/>
                </a:solidFill>
              </a:rPr>
              <a:t>Analyse &amp; voorsorteren op  </a:t>
            </a:r>
          </a:p>
          <a:p>
            <a:pPr defTabSz="914400"/>
            <a:r>
              <a:rPr lang="nl-NL" sz="1800" i="1" dirty="0">
                <a:solidFill>
                  <a:prstClr val="black"/>
                </a:solidFill>
              </a:rPr>
              <a:t>  professionele hulpverlening</a:t>
            </a:r>
          </a:p>
          <a:p>
            <a:pPr defTabSz="914400"/>
            <a:endParaRPr lang="nl-NL" sz="1800" i="1" dirty="0">
              <a:solidFill>
                <a:prstClr val="black"/>
              </a:solidFill>
            </a:endParaRPr>
          </a:p>
        </p:txBody>
      </p:sp>
      <p:sp>
        <p:nvSpPr>
          <p:cNvPr id="14351" name="Tekstvak 19"/>
          <p:cNvSpPr txBox="1">
            <a:spLocks noChangeArrowheads="1"/>
          </p:cNvSpPr>
          <p:nvPr/>
        </p:nvSpPr>
        <p:spPr bwMode="auto">
          <a:xfrm>
            <a:off x="4516007" y="5704598"/>
            <a:ext cx="2382838" cy="12001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Geestelijke verzorging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Stimuleren volhouden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Tijd  om Er te zijn …</a:t>
            </a:r>
          </a:p>
          <a:p>
            <a:pPr defTabSz="914400">
              <a:buFont typeface="Arial" charset="0"/>
              <a:buChar char="•"/>
            </a:pPr>
            <a:r>
              <a:rPr lang="nl-NL" sz="1800" i="1" dirty="0">
                <a:solidFill>
                  <a:prstClr val="black"/>
                </a:solidFill>
              </a:rPr>
              <a:t> Praktische hulp</a:t>
            </a:r>
          </a:p>
        </p:txBody>
      </p:sp>
      <p:sp>
        <p:nvSpPr>
          <p:cNvPr id="19" name="Rechthoek 18"/>
          <p:cNvSpPr/>
          <p:nvPr/>
        </p:nvSpPr>
        <p:spPr>
          <a:xfrm>
            <a:off x="4245083" y="66044"/>
            <a:ext cx="2808287" cy="9144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r>
              <a:rPr lang="nl-NL" sz="2400" b="1" dirty="0" smtClean="0">
                <a:solidFill>
                  <a:prstClr val="white"/>
                </a:solidFill>
              </a:rPr>
              <a:t>Rolverdeling</a:t>
            </a:r>
            <a:r>
              <a:rPr lang="nl-NL" sz="1800" dirty="0" smtClean="0">
                <a:solidFill>
                  <a:prstClr val="white"/>
                </a:solidFill>
              </a:rPr>
              <a:t> Professionals en </a:t>
            </a:r>
            <a:r>
              <a:rPr lang="nl-NL" sz="1800" b="1" dirty="0" smtClean="0">
                <a:solidFill>
                  <a:srgbClr val="FFFF00"/>
                </a:solidFill>
              </a:rPr>
              <a:t>SchuldHulpMaatje</a:t>
            </a:r>
            <a:endParaRPr lang="nl-NL" sz="1800" b="1" dirty="0">
              <a:solidFill>
                <a:srgbClr val="FFFF00"/>
              </a:solidFill>
            </a:endParaRPr>
          </a:p>
        </p:txBody>
      </p:sp>
      <p:cxnSp>
        <p:nvCxnSpPr>
          <p:cNvPr id="5" name="Rechte verbindingslijn 4"/>
          <p:cNvCxnSpPr/>
          <p:nvPr/>
        </p:nvCxnSpPr>
        <p:spPr>
          <a:xfrm flipH="1">
            <a:off x="206062" y="218941"/>
            <a:ext cx="399245" cy="489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H="1">
            <a:off x="358463" y="191439"/>
            <a:ext cx="562378" cy="669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H="1">
            <a:off x="510864" y="191439"/>
            <a:ext cx="701775" cy="821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H="1">
            <a:off x="663263" y="191439"/>
            <a:ext cx="854939" cy="974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 flipH="1">
            <a:off x="827636" y="218941"/>
            <a:ext cx="956664" cy="1126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/>
          <p:cNvCxnSpPr/>
          <p:nvPr/>
        </p:nvCxnSpPr>
        <p:spPr>
          <a:xfrm flipH="1">
            <a:off x="968063" y="218941"/>
            <a:ext cx="1066800" cy="1251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 flipH="1">
            <a:off x="1120463" y="202346"/>
            <a:ext cx="1212184" cy="1420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 flipH="1">
            <a:off x="1272863" y="176588"/>
            <a:ext cx="1368955" cy="1582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 flipH="1">
            <a:off x="1425263" y="202346"/>
            <a:ext cx="1435169" cy="1725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 flipH="1">
            <a:off x="1577662" y="176588"/>
            <a:ext cx="1603479" cy="1877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 flipH="1">
            <a:off x="1730063" y="118097"/>
            <a:ext cx="1823510" cy="2114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 flipH="1">
            <a:off x="1882463" y="118097"/>
            <a:ext cx="1955938" cy="2266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 flipH="1">
            <a:off x="2034863" y="202346"/>
            <a:ext cx="2015399" cy="2334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/>
          <p:cNvCxnSpPr/>
          <p:nvPr/>
        </p:nvCxnSpPr>
        <p:spPr>
          <a:xfrm flipH="1">
            <a:off x="2339663" y="675644"/>
            <a:ext cx="1862999" cy="2166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/>
          <p:cNvCxnSpPr/>
          <p:nvPr/>
        </p:nvCxnSpPr>
        <p:spPr>
          <a:xfrm flipH="1">
            <a:off x="3466549" y="213398"/>
            <a:ext cx="1449770" cy="1606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Rechte verbindingslijn 57"/>
          <p:cNvCxnSpPr/>
          <p:nvPr/>
        </p:nvCxnSpPr>
        <p:spPr>
          <a:xfrm flipH="1">
            <a:off x="3854531" y="337346"/>
            <a:ext cx="1232565" cy="1429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H="1">
            <a:off x="4127455" y="990950"/>
            <a:ext cx="675914" cy="767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echte verbindingslijn 59"/>
          <p:cNvCxnSpPr/>
          <p:nvPr/>
        </p:nvCxnSpPr>
        <p:spPr>
          <a:xfrm flipH="1">
            <a:off x="4263534" y="998700"/>
            <a:ext cx="852342" cy="937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echte verbindingslijn 60"/>
          <p:cNvCxnSpPr/>
          <p:nvPr/>
        </p:nvCxnSpPr>
        <p:spPr>
          <a:xfrm flipH="1">
            <a:off x="4449875" y="1017539"/>
            <a:ext cx="914399" cy="1043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 flipH="1">
            <a:off x="4579511" y="939184"/>
            <a:ext cx="1160057" cy="1290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 flipH="1">
            <a:off x="4715862" y="967814"/>
            <a:ext cx="1267049" cy="1442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 flipH="1">
            <a:off x="4816368" y="948601"/>
            <a:ext cx="1425042" cy="1680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 flipH="1">
            <a:off x="4895808" y="49579"/>
            <a:ext cx="2352383" cy="2808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72"/>
          <p:cNvCxnSpPr/>
          <p:nvPr/>
        </p:nvCxnSpPr>
        <p:spPr>
          <a:xfrm flipH="1">
            <a:off x="5525058" y="4375883"/>
            <a:ext cx="795232" cy="950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73"/>
          <p:cNvCxnSpPr/>
          <p:nvPr/>
        </p:nvCxnSpPr>
        <p:spPr>
          <a:xfrm flipH="1">
            <a:off x="5649227" y="4951001"/>
            <a:ext cx="499925" cy="558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 flipH="1">
            <a:off x="5142523" y="91196"/>
            <a:ext cx="2850189" cy="3522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 flipH="1">
            <a:off x="5176748" y="112947"/>
            <a:ext cx="3044907" cy="3726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Rechte verbindingslijn 93"/>
          <p:cNvCxnSpPr/>
          <p:nvPr/>
        </p:nvCxnSpPr>
        <p:spPr>
          <a:xfrm flipH="1">
            <a:off x="5166156" y="267922"/>
            <a:ext cx="3186867" cy="3927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>
          <a:xfrm flipH="1">
            <a:off x="5283204" y="131108"/>
            <a:ext cx="3435824" cy="4283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 flipH="1">
            <a:off x="5295696" y="2993037"/>
            <a:ext cx="1421829" cy="1737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 flipH="1">
            <a:off x="5472732" y="3850154"/>
            <a:ext cx="1037915" cy="1216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100"/>
          <p:cNvCxnSpPr/>
          <p:nvPr/>
        </p:nvCxnSpPr>
        <p:spPr>
          <a:xfrm flipH="1">
            <a:off x="5382851" y="3513375"/>
            <a:ext cx="1169337" cy="1371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fgeronde rechthoek 74"/>
          <p:cNvSpPr/>
          <p:nvPr/>
        </p:nvSpPr>
        <p:spPr>
          <a:xfrm>
            <a:off x="5327170" y="3422758"/>
            <a:ext cx="914400" cy="914400"/>
          </a:xfrm>
          <a:prstGeom prst="roundRect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prstClr val="white"/>
                </a:solidFill>
              </a:rPr>
              <a:t>Profes-</a:t>
            </a:r>
          </a:p>
          <a:p>
            <a:pPr algn="ctr"/>
            <a:r>
              <a:rPr lang="nl-NL" dirty="0" smtClean="0">
                <a:solidFill>
                  <a:prstClr val="white"/>
                </a:solidFill>
              </a:rPr>
              <a:t>sionals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5" name="Afgeronde rechthoek 114"/>
          <p:cNvSpPr/>
          <p:nvPr/>
        </p:nvSpPr>
        <p:spPr>
          <a:xfrm>
            <a:off x="3020314" y="2325584"/>
            <a:ext cx="914400" cy="914400"/>
          </a:xfrm>
          <a:prstGeom prst="roundRect">
            <a:avLst/>
          </a:prstGeom>
          <a:solidFill>
            <a:srgbClr val="ECDD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Schuld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Hulp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Maatje</a:t>
            </a:r>
            <a:endParaRPr lang="nl-NL" b="1" dirty="0">
              <a:solidFill>
                <a:schemeClr val="tx1"/>
              </a:solidFill>
            </a:endParaRPr>
          </a:p>
        </p:txBody>
      </p:sp>
      <p:cxnSp>
        <p:nvCxnSpPr>
          <p:cNvPr id="77" name="Rechte verbindingslijn 76"/>
          <p:cNvCxnSpPr/>
          <p:nvPr/>
        </p:nvCxnSpPr>
        <p:spPr>
          <a:xfrm flipH="1">
            <a:off x="1030191" y="1240802"/>
            <a:ext cx="421131" cy="5040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Rechte verbindingslijn 126"/>
          <p:cNvCxnSpPr/>
          <p:nvPr/>
        </p:nvCxnSpPr>
        <p:spPr>
          <a:xfrm flipH="1">
            <a:off x="1755389" y="1676973"/>
            <a:ext cx="429475" cy="51312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Afgeronde rechthoek 50"/>
          <p:cNvSpPr/>
          <p:nvPr/>
        </p:nvSpPr>
        <p:spPr>
          <a:xfrm>
            <a:off x="4471581" y="4869171"/>
            <a:ext cx="914400" cy="914400"/>
          </a:xfrm>
          <a:prstGeom prst="roundRect">
            <a:avLst/>
          </a:prstGeom>
          <a:solidFill>
            <a:srgbClr val="ECDD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Schuld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Hulp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Maatje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52" name="Afgeronde rechthoek 51"/>
          <p:cNvSpPr/>
          <p:nvPr/>
        </p:nvSpPr>
        <p:spPr>
          <a:xfrm>
            <a:off x="7159705" y="2400879"/>
            <a:ext cx="914400" cy="914400"/>
          </a:xfrm>
          <a:prstGeom prst="roundRect">
            <a:avLst/>
          </a:prstGeom>
          <a:solidFill>
            <a:srgbClr val="ECDD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Schuld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Hulp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Maatje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53" name="Afgeronde rechthoek 52"/>
          <p:cNvSpPr/>
          <p:nvPr/>
        </p:nvSpPr>
        <p:spPr>
          <a:xfrm>
            <a:off x="5324475" y="1606148"/>
            <a:ext cx="914400" cy="914400"/>
          </a:xfrm>
          <a:prstGeom prst="roundRect">
            <a:avLst/>
          </a:prstGeom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prstClr val="white"/>
                </a:solidFill>
              </a:rPr>
              <a:t>Profes-</a:t>
            </a:r>
          </a:p>
          <a:p>
            <a:pPr algn="ctr"/>
            <a:r>
              <a:rPr lang="nl-NL" dirty="0" smtClean="0">
                <a:solidFill>
                  <a:prstClr val="white"/>
                </a:solidFill>
              </a:rPr>
              <a:t>sionals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54" name="Afgeronde rechthoek 53"/>
          <p:cNvSpPr/>
          <p:nvPr/>
        </p:nvSpPr>
        <p:spPr>
          <a:xfrm>
            <a:off x="6233104" y="4869171"/>
            <a:ext cx="914400" cy="914400"/>
          </a:xfrm>
          <a:prstGeom prst="roundRect">
            <a:avLst/>
          </a:prstGeom>
          <a:solidFill>
            <a:srgbClr val="ECDD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tx1"/>
                </a:solidFill>
              </a:rPr>
              <a:t>Schuld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Hulp</a:t>
            </a:r>
          </a:p>
          <a:p>
            <a:pPr algn="ctr"/>
            <a:r>
              <a:rPr lang="nl-NL" b="1" dirty="0" smtClean="0">
                <a:solidFill>
                  <a:schemeClr val="tx1"/>
                </a:solidFill>
              </a:rPr>
              <a:t>Maatje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3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073244" y="733331"/>
            <a:ext cx="7396682" cy="111045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We bouwen aan een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formele/informele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hulpketen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Vrije vorm 7"/>
          <p:cNvSpPr/>
          <p:nvPr/>
        </p:nvSpPr>
        <p:spPr>
          <a:xfrm>
            <a:off x="3129566" y="1127322"/>
            <a:ext cx="4657453" cy="4895176"/>
          </a:xfrm>
          <a:custGeom>
            <a:avLst/>
            <a:gdLst>
              <a:gd name="connsiteX0" fmla="*/ 0 w 4657453"/>
              <a:gd name="connsiteY0" fmla="*/ 4895176 h 4895176"/>
              <a:gd name="connsiteX1" fmla="*/ 2601533 w 4657453"/>
              <a:gd name="connsiteY1" fmla="*/ 3877745 h 4895176"/>
              <a:gd name="connsiteX2" fmla="*/ 4417454 w 4657453"/>
              <a:gd name="connsiteY2" fmla="*/ 439086 h 4895176"/>
              <a:gd name="connsiteX3" fmla="*/ 4584879 w 4657453"/>
              <a:gd name="connsiteY3" fmla="*/ 155750 h 4895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7453" h="4895176">
                <a:moveTo>
                  <a:pt x="0" y="4895176"/>
                </a:moveTo>
                <a:cubicBezTo>
                  <a:pt x="932645" y="4757801"/>
                  <a:pt x="1865291" y="4620427"/>
                  <a:pt x="2601533" y="3877745"/>
                </a:cubicBezTo>
                <a:cubicBezTo>
                  <a:pt x="3337775" y="3135063"/>
                  <a:pt x="4086896" y="1059418"/>
                  <a:pt x="4417454" y="439086"/>
                </a:cubicBezTo>
                <a:cubicBezTo>
                  <a:pt x="4748012" y="-181246"/>
                  <a:pt x="4666445" y="-12748"/>
                  <a:pt x="4584879" y="155750"/>
                </a:cubicBezTo>
              </a:path>
            </a:pathLst>
          </a:cu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4519451" y="5868609"/>
            <a:ext cx="29899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(Kerkelijke) Noodfondsen (leefgeld)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815296" y="5082631"/>
            <a:ext cx="3786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SchuldHulpMaatje/Gemeente/ banken/alle flankerende professionele organisaties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198172" y="2582587"/>
            <a:ext cx="2684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JobHulpMaatje /Gemeente/UWV/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Bedrijven (nu is 40% van schuldenaren zonder baan)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787019" y="1997676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Op eigen benen!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373639" y="4019794"/>
            <a:ext cx="32954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WENS: </a:t>
            </a:r>
            <a:r>
              <a:rPr lang="nl-N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Preventie:   </a:t>
            </a:r>
          </a:p>
          <a:p>
            <a:r>
              <a:rPr lang="nl-NL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Microkredietformule bij life events+</a:t>
            </a:r>
          </a:p>
          <a:p>
            <a:r>
              <a:rPr lang="nl-N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begeleide hulp (voorkomen kosten</a:t>
            </a:r>
            <a:r>
              <a:rPr lang="nl-NL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606296" y="6285256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anmelding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3048" y="365130"/>
            <a:ext cx="6571915" cy="1325565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Onze Droom: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53048" y="1796134"/>
            <a:ext cx="6771171" cy="397997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Meer mensen preventief helpen.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Doorbreken van het taboe op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schulden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Doorgroei naar landelijke dekking van 80 naar alle 400 Nederlandse gemeenten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161774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788467" y="2227153"/>
            <a:ext cx="5824962" cy="1291868"/>
          </a:xfrm>
        </p:spPr>
        <p:txBody>
          <a:bodyPr>
            <a:normAutofit/>
          </a:bodyPr>
          <a:lstStyle/>
          <a:p>
            <a:pPr algn="l"/>
            <a:r>
              <a:rPr lang="nl-NL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Samen Lukt ‘t!</a:t>
            </a:r>
            <a:endParaRPr lang="nl-N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8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7014"/>
            <a:ext cx="8205788" cy="119062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dirty="0"/>
              <a:t>Betaalproblemen 2012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7" t="1662" r="28747" b="1139"/>
          <a:stretch/>
        </p:blipFill>
        <p:spPr bwMode="auto">
          <a:xfrm>
            <a:off x="2426494" y="1235657"/>
            <a:ext cx="5029200" cy="538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4" y="4679951"/>
            <a:ext cx="1495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077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7014"/>
            <a:ext cx="8205788" cy="119062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dirty="0"/>
              <a:t>Betaalproblemen 2013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3" t="2187" r="29183" b="1139"/>
          <a:stretch/>
        </p:blipFill>
        <p:spPr bwMode="auto">
          <a:xfrm>
            <a:off x="1981200" y="1274011"/>
            <a:ext cx="5219700" cy="549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6" y="4749801"/>
            <a:ext cx="1495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329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7014"/>
            <a:ext cx="8205788" cy="119062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dirty="0"/>
              <a:t>Betaalproblemen 2014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t="1662" r="30200" b="1139"/>
          <a:stretch/>
        </p:blipFill>
        <p:spPr bwMode="auto">
          <a:xfrm>
            <a:off x="2082800" y="1275346"/>
            <a:ext cx="5027864" cy="5481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4" y="4679951"/>
            <a:ext cx="14954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172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69" t="1284" r="26131" b="1284"/>
          <a:stretch/>
        </p:blipFill>
        <p:spPr bwMode="auto">
          <a:xfrm>
            <a:off x="2082800" y="1282699"/>
            <a:ext cx="5029200" cy="5473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27014"/>
            <a:ext cx="8205788" cy="1190625"/>
          </a:xfrm>
          <a:ln/>
        </p:spPr>
        <p:txBody>
          <a:bodyPr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l-NL" altLang="nl-NL" dirty="0"/>
              <a:t>Betaalproblemen 2015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364" y="4679950"/>
            <a:ext cx="149542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3187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244380" y="1774821"/>
            <a:ext cx="8543925" cy="4351343"/>
          </a:xfrm>
          <a:prstGeom prst="rect">
            <a:avLst/>
          </a:prstGeom>
        </p:spPr>
        <p:txBody>
          <a:bodyPr vert="horz" lIns="71833" tIns="35916" rIns="71833" bIns="35916" rtlCol="0">
            <a:normAutofit fontScale="85000" lnSpcReduction="20000"/>
          </a:bodyPr>
          <a:lstStyle>
            <a:lvl1pPr marL="179582" indent="-179582" algn="l" defTabSz="718324" rtl="0" eaLnBrk="1" latinLnBrk="0" hangingPunct="1">
              <a:lnSpc>
                <a:spcPct val="90000"/>
              </a:lnSpc>
              <a:spcBef>
                <a:spcPts val="786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744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7906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06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229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5391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4555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9371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2878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Te voorkomen kosten wanneer we preventief werken*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Kosten per gebeurtenis: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Dagvaarding Rechtbank*                €        220,=   t/m     € 717,=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Kosten huisuitzetting*:                     €     5.850,=  tot  € 10.000,=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Kosten verblijf Crisisopvang:           €   14.190,=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Kosten op straat/dakloos:                €   43.140,=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Kosten afsluiten gas/water/licht:      €        790,=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	Kosten schuldhulptraject*                € 100.000,=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nl-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*Kosten zijn casus afhankelijk en variëren daardoor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9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NB Regioplan rapport</a:t>
            </a: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Maatschappelijk Rendement van Vrijwilligers in de schuldhulpverlening ( Jungmann e.a.): Maatschappelijk Rendement 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1 Euro investeren in SchuldHulpMaatje Vrijwilligers levert € 2,95 op </a:t>
            </a:r>
            <a:endParaRPr lang="nl-NL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023042" y="479834"/>
            <a:ext cx="8201921" cy="12108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 voorkomen maatschappelijke </a:t>
            </a:r>
          </a:p>
          <a:p>
            <a:pPr algn="l"/>
            <a:r>
              <a:rPr lang="nl-NL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kosten</a:t>
            </a:r>
            <a:endParaRPr lang="nl-N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294646" y="365131"/>
            <a:ext cx="7930317" cy="1192066"/>
          </a:xfrm>
        </p:spPr>
        <p:txBody>
          <a:bodyPr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Unieke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punten van </a:t>
            </a:r>
            <a:r>
              <a:rPr lang="nl-NL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mtClean="0">
                <a:latin typeface="Arial" panose="020B0604020202020204" pitchFamily="34" charset="0"/>
                <a:cs typeface="Arial" panose="020B0604020202020204" pitchFamily="34" charset="0"/>
              </a:rPr>
              <a:t>SchuldHulpMaatje: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1362075" y="1690695"/>
            <a:ext cx="8543925" cy="5032369"/>
          </a:xfrm>
          <a:prstGeom prst="rect">
            <a:avLst/>
          </a:prstGeom>
        </p:spPr>
        <p:txBody>
          <a:bodyPr vert="horz" lIns="71833" tIns="35916" rIns="71833" bIns="35916" rtlCol="0">
            <a:normAutofit fontScale="70000" lnSpcReduction="20000"/>
          </a:bodyPr>
          <a:lstStyle>
            <a:lvl1pPr marL="179582" indent="-179582" algn="l" defTabSz="718324" rtl="0" eaLnBrk="1" latinLnBrk="0" hangingPunct="1">
              <a:lnSpc>
                <a:spcPct val="90000"/>
              </a:lnSpc>
              <a:spcBef>
                <a:spcPts val="786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8744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7906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706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229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75391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4555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93717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52878" indent="-179582" algn="l" defTabSz="718324" rtl="0" eaLnBrk="1" latinLnBrk="0" hangingPunct="1">
              <a:lnSpc>
                <a:spcPct val="90000"/>
              </a:lnSpc>
              <a:spcBef>
                <a:spcPts val="393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Krachtenbundeling en Compassie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vanuit alle Christelijke Kerken en –organisaties: 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Hoop en perspectief voor elk mens op een schuldenvrije toekomst. Er is altijd een oplossing, als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  je (tijdig) om hulp vraagt. </a:t>
            </a:r>
          </a:p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Samen </a:t>
            </a:r>
            <a:r>
              <a:rPr lang="nl-NL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Lukt’t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: Lokaal goed afgestemde samenwerking: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professionals en vrijwilligers</a:t>
            </a:r>
          </a:p>
          <a:p>
            <a:pPr marL="0" indent="0"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Vroegtijdige signalering/samenwerking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 de schuldhulpverlener, woningcorporaties,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zorgverzekeraars, diaconie, banken en bedrijven, sociale wijkteams en maatschappelijke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hulporganisaties.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Gericht werken aan financieel zelfvertrouwen, gedragsverandering en 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zelfredzaamheid</a:t>
            </a:r>
          </a:p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SchuldHulpMaatje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is een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vrijwilligers “plus” project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de plus staat o.a. voor:       - Vroegtijdige signalering en aanwezigheid achter de voordeur om 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tijdig aan preventie te doen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- Deskundige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vrijwilligers met Verklaring Omtrent Gedrag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		                   - Ondersteuning bij gedragsverandering rondom omgaan met geld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		     - Bereidheid tot soms langdurige coaching ( 3 jr.)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- Permanent Educatie Programma voor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onze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vrijwilligers:  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Trainingen,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intervisie,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e- learning en jaarlijkse hercertificatie, </a:t>
            </a:r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SchuldHulpMaatje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aanpak “achter de voordeur”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Innovatieve “offline en online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” aanpak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2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670"/>
            <a:ext cx="6669227" cy="668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1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006"/>
            <a:ext cx="6592484" cy="664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098107B371064A9D8A481FCAADFAE4" ma:contentTypeVersion="0" ma:contentTypeDescription="Create a new document." ma:contentTypeScope="" ma:versionID="e09bd7bf47f39ea81a7e60805a66c1d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1b3d57b092ac3affc0f6ee20ae1d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FE34F4-BFE7-49E2-BA24-30318115AC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EB77E4-534A-4CA0-9F86-6264DBC19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22FD5D-0B92-4364-A01B-F23A6A529B0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724</Words>
  <Application>Microsoft Office PowerPoint</Application>
  <PresentationFormat>A4 (210 x 297 mm)</PresentationFormat>
  <Paragraphs>187</Paragraphs>
  <Slides>14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1_Kantoorthema</vt:lpstr>
      <vt:lpstr> </vt:lpstr>
      <vt:lpstr>Betaalproblemen 2012</vt:lpstr>
      <vt:lpstr>Betaalproblemen 2013</vt:lpstr>
      <vt:lpstr>Betaalproblemen 2014</vt:lpstr>
      <vt:lpstr>Betaalproblemen 2015</vt:lpstr>
      <vt:lpstr> </vt:lpstr>
      <vt:lpstr>Unieke punten van  SchuldHulpMaatje:</vt:lpstr>
      <vt:lpstr> </vt:lpstr>
      <vt:lpstr> </vt:lpstr>
      <vt:lpstr>   </vt:lpstr>
      <vt:lpstr>PowerPoint-presentatie</vt:lpstr>
      <vt:lpstr>We bouwen aan een  complete formele/informele  hulpketen</vt:lpstr>
      <vt:lpstr>  Onze Droom:   </vt:lpstr>
      <vt:lpstr>Samen Lukt ‘t!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Mieke Kerkhof</dc:creator>
  <cp:lastModifiedBy>MARIETTE</cp:lastModifiedBy>
  <cp:revision>88</cp:revision>
  <dcterms:created xsi:type="dcterms:W3CDTF">2014-10-15T07:20:51Z</dcterms:created>
  <dcterms:modified xsi:type="dcterms:W3CDTF">2016-02-11T13:46:53Z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0x0101006B098107B371064A9D8A481FCAADFAE4</vt:lpwstr>
  </property>
  <property fmtid="{D5CDD505-2E9C-101B-9397-08002B2CF9AE}" pid="3" name="IsMyDocuments">
    <vt:bool>true</vt:bool>
  </property>
</Properties>
</file>